
<file path=[Content_Types].xml><?xml version="1.0" encoding="utf-8"?>
<Types xmlns="http://schemas.openxmlformats.org/package/2006/content-types">
  <Default Extension="png&amp;ehk=" ContentType="image/png"/>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75" r:id="rId5"/>
    <p:sldId id="276" r:id="rId6"/>
    <p:sldId id="259" r:id="rId7"/>
    <p:sldId id="260" r:id="rId8"/>
    <p:sldId id="263" r:id="rId9"/>
    <p:sldId id="264" r:id="rId10"/>
    <p:sldId id="265" r:id="rId11"/>
    <p:sldId id="266" r:id="rId12"/>
    <p:sldId id="267" r:id="rId13"/>
    <p:sldId id="268" r:id="rId14"/>
    <p:sldId id="261" r:id="rId15"/>
    <p:sldId id="269" r:id="rId16"/>
    <p:sldId id="262" r:id="rId17"/>
    <p:sldId id="270" r:id="rId18"/>
    <p:sldId id="272" r:id="rId19"/>
    <p:sldId id="271" r:id="rId20"/>
    <p:sldId id="273" r:id="rId21"/>
    <p:sldId id="274" r:id="rId22"/>
  </p:sldIdLst>
  <p:sldSz cx="9144000" cy="6858000" type="screen4x3"/>
  <p:notesSz cx="6858000" cy="9144000"/>
  <p:embeddedFontLst>
    <p:embeddedFont>
      <p:font typeface="Alliance" panose="00000400000000000000" pitchFamily="2" charset="0"/>
      <p:regular r:id="rId23"/>
    </p:embeddedFont>
    <p:embeddedFont>
      <p:font typeface="Calibri" panose="020F0502020204030204" pitchFamily="34" charset="0"/>
      <p:regular r:id="rId24"/>
      <p:bold r:id="rId25"/>
      <p:italic r:id="rId26"/>
      <p:boldItalic r:id="rId27"/>
    </p:embeddedFont>
    <p:embeddedFont>
      <p:font typeface="Abadi MT Condensed" panose="020B0506030101010103" pitchFamily="34" charset="0"/>
      <p:regular r:id="rId28"/>
    </p:embeddedFont>
    <p:embeddedFont>
      <p:font typeface="Constantia" panose="02030602050306030303" pitchFamily="18" charset="0"/>
      <p:regular r:id="rId29"/>
      <p:bold r:id="rId30"/>
      <p:italic r:id="rId31"/>
      <p:boldItalic r:id="rId32"/>
    </p:embeddedFont>
    <p:embeddedFont>
      <p:font typeface="Calibri Light" panose="020F0302020204030204" pitchFamily="34" charset="0"/>
      <p:regular r:id="rId33"/>
      <p: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88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4E83A5-E49D-494D-AFDF-8761EAEA6DD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163294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E83A5-E49D-494D-AFDF-8761EAEA6DD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23192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E83A5-E49D-494D-AFDF-8761EAEA6DD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338728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4E83A5-E49D-494D-AFDF-8761EAEA6DD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6505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4E83A5-E49D-494D-AFDF-8761EAEA6DD6}" type="datetimeFigureOut">
              <a:rPr lang="en-US" smtClean="0"/>
              <a:t>4/30/2017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316601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4E83A5-E49D-494D-AFDF-8761EAEA6DD6}"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42612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4E83A5-E49D-494D-AFDF-8761EAEA6DD6}" type="datetimeFigureOut">
              <a:rPr lang="en-US" smtClean="0"/>
              <a:t>4/30/2017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219238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4E83A5-E49D-494D-AFDF-8761EAEA6DD6}" type="datetimeFigureOut">
              <a:rPr lang="en-US" smtClean="0"/>
              <a:t>4/30/2017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397203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E83A5-E49D-494D-AFDF-8761EAEA6DD6}" type="datetimeFigureOut">
              <a:rPr lang="en-US" smtClean="0"/>
              <a:t>4/30/2017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408882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4E83A5-E49D-494D-AFDF-8761EAEA6DD6}"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163191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4E83A5-E49D-494D-AFDF-8761EAEA6DD6}" type="datetimeFigureOut">
              <a:rPr lang="en-US" smtClean="0"/>
              <a:t>4/30/2017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6A407F-4039-4718-AB9D-87B0A599DDB0}" type="slidenum">
              <a:rPr lang="en-US" smtClean="0"/>
              <a:t>‹#›</a:t>
            </a:fld>
            <a:endParaRPr lang="en-US"/>
          </a:p>
        </p:txBody>
      </p:sp>
    </p:spTree>
    <p:extLst>
      <p:ext uri="{BB962C8B-B14F-4D97-AF65-F5344CB8AC3E}">
        <p14:creationId xmlns:p14="http://schemas.microsoft.com/office/powerpoint/2010/main" val="10893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E83A5-E49D-494D-AFDF-8761EAEA6DD6}" type="datetimeFigureOut">
              <a:rPr lang="en-US" smtClean="0"/>
              <a:t>4/30/2017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A407F-4039-4718-AB9D-87B0A599DDB0}" type="slidenum">
              <a:rPr lang="en-US" smtClean="0"/>
              <a:t>‹#›</a:t>
            </a:fld>
            <a:endParaRPr lang="en-US"/>
          </a:p>
        </p:txBody>
      </p:sp>
    </p:spTree>
    <p:extLst>
      <p:ext uri="{BB962C8B-B14F-4D97-AF65-F5344CB8AC3E}">
        <p14:creationId xmlns:p14="http://schemas.microsoft.com/office/powerpoint/2010/main" val="3179170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amp;ehk="/><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65154" y="2234143"/>
            <a:ext cx="3918857" cy="1862048"/>
          </a:xfrm>
          <a:prstGeom prst="rect">
            <a:avLst/>
          </a:prstGeom>
          <a:noFill/>
        </p:spPr>
        <p:txBody>
          <a:bodyPr wrap="square" rtlCol="0">
            <a:spAutoFit/>
          </a:bodyPr>
          <a:lstStyle/>
          <a:p>
            <a:r>
              <a:rPr lang="en-US" sz="115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6" name="TextBox 5"/>
          <p:cNvSpPr txBox="1"/>
          <p:nvPr/>
        </p:nvSpPr>
        <p:spPr>
          <a:xfrm>
            <a:off x="1851660" y="3977640"/>
            <a:ext cx="6286500" cy="954107"/>
          </a:xfrm>
          <a:prstGeom prst="rect">
            <a:avLst/>
          </a:prstGeom>
          <a:noFill/>
        </p:spPr>
        <p:txBody>
          <a:bodyPr wrap="square" rtlCol="0">
            <a:spAutoFit/>
          </a:bodyPr>
          <a:lstStyle/>
          <a:p>
            <a:r>
              <a:rPr lang="en-US" sz="2800" dirty="0">
                <a:solidFill>
                  <a:schemeClr val="bg1"/>
                </a:solidFill>
                <a:effectLst>
                  <a:outerShdw blurRad="101600" dist="342900" dir="2700000" algn="tl" rotWithShape="0">
                    <a:prstClr val="black">
                      <a:alpha val="68000"/>
                    </a:prstClr>
                  </a:outerShdw>
                </a:effectLst>
                <a:latin typeface="Alliance" panose="00000400000000000000" pitchFamily="2" charset="0"/>
              </a:rPr>
              <a:t>A CD of this message will be available following the service</a:t>
            </a:r>
          </a:p>
        </p:txBody>
      </p:sp>
      <p:sp>
        <p:nvSpPr>
          <p:cNvPr id="7" name="TextBox 6"/>
          <p:cNvSpPr txBox="1"/>
          <p:nvPr/>
        </p:nvSpPr>
        <p:spPr>
          <a:xfrm>
            <a:off x="1859280" y="4892040"/>
            <a:ext cx="6499860" cy="954107"/>
          </a:xfrm>
          <a:prstGeom prst="rect">
            <a:avLst/>
          </a:prstGeom>
          <a:noFill/>
        </p:spPr>
        <p:txBody>
          <a:bodyPr wrap="square" rtlCol="0">
            <a:spAutoFit/>
          </a:bodyPr>
          <a:lstStyle/>
          <a:p>
            <a:r>
              <a:rPr lang="en-US" sz="2800" dirty="0">
                <a:solidFill>
                  <a:schemeClr val="bg1"/>
                </a:solidFill>
                <a:effectLst>
                  <a:outerShdw blurRad="101600" dist="342900" dir="2700000" algn="tl" rotWithShape="0">
                    <a:prstClr val="black">
                      <a:alpha val="68000"/>
                    </a:prstClr>
                  </a:outerShdw>
                </a:effectLst>
                <a:latin typeface="Alliance" panose="00000400000000000000" pitchFamily="2" charset="0"/>
              </a:rPr>
              <a:t>A podcast will also be available later at calvaryokc.com</a:t>
            </a:r>
          </a:p>
        </p:txBody>
      </p:sp>
    </p:spTree>
    <p:extLst>
      <p:ext uri="{BB962C8B-B14F-4D97-AF65-F5344CB8AC3E}">
        <p14:creationId xmlns:p14="http://schemas.microsoft.com/office/powerpoint/2010/main" val="112836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3" name="TextBox 2"/>
          <p:cNvSpPr txBox="1"/>
          <p:nvPr/>
        </p:nvSpPr>
        <p:spPr>
          <a:xfrm>
            <a:off x="457200" y="841834"/>
            <a:ext cx="8251371" cy="452431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Douglas MacArthur ~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“By profession, I am a soldier and take great pride in that fact.  But I am prouder, infinitely prouder, to be a father.  A soldier destroys in order to build.  The father only builds, never destroys.  The one has the potentialities of death; the other embodies creation and life.  And while the hordes of death are mighty, the battalions of life are mightier still.  It is my hope that my son, when I am gone, will remember me not from the battle, but in the home.”</a:t>
            </a:r>
          </a:p>
        </p:txBody>
      </p:sp>
    </p:spTree>
    <p:extLst>
      <p:ext uri="{BB962C8B-B14F-4D97-AF65-F5344CB8AC3E}">
        <p14:creationId xmlns:p14="http://schemas.microsoft.com/office/powerpoint/2010/main" val="281726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Tree>
    <p:extLst>
      <p:ext uri="{BB962C8B-B14F-4D97-AF65-F5344CB8AC3E}">
        <p14:creationId xmlns:p14="http://schemas.microsoft.com/office/powerpoint/2010/main" val="116104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3" name="TextBox 2"/>
          <p:cNvSpPr txBox="1"/>
          <p:nvPr/>
        </p:nvSpPr>
        <p:spPr>
          <a:xfrm>
            <a:off x="457200" y="841834"/>
            <a:ext cx="8251371"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Luke 19:11-27 ~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Parable of the Minas</a:t>
            </a:r>
            <a:endParaRPr lang="en-US" sz="4800" b="1" dirty="0">
              <a:solidFill>
                <a:srgbClr val="FFFF00"/>
              </a:solidFill>
              <a:effectLst>
                <a:outerShdw blurRad="38100" dist="38100" dir="2700000" algn="tl">
                  <a:srgbClr val="000000">
                    <a:alpha val="43137"/>
                  </a:srgbClr>
                </a:outerShdw>
              </a:effectLst>
              <a:latin typeface="Abadi MT Condensed" panose="020B0506030101010103" pitchFamily="34" charset="0"/>
            </a:endParaRPr>
          </a:p>
        </p:txBody>
      </p:sp>
      <p:sp>
        <p:nvSpPr>
          <p:cNvPr id="4" name="TextBox 3"/>
          <p:cNvSpPr txBox="1"/>
          <p:nvPr/>
        </p:nvSpPr>
        <p:spPr>
          <a:xfrm>
            <a:off x="687314" y="1364348"/>
            <a:ext cx="8028514" cy="584775"/>
          </a:xfrm>
          <a:prstGeom prst="rect">
            <a:avLst/>
          </a:prstGeom>
          <a:noFill/>
        </p:spPr>
        <p:txBody>
          <a:bodyPr wrap="square" rtlCol="0">
            <a:spAutoFit/>
          </a:bodyPr>
          <a:lstStyle/>
          <a:p>
            <a:pPr marL="284163" indent="-284163">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10 servants, 1 mina each</a:t>
            </a:r>
            <a:endPar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endParaRPr>
          </a:p>
        </p:txBody>
      </p:sp>
      <p:sp>
        <p:nvSpPr>
          <p:cNvPr id="5" name="TextBox 4"/>
          <p:cNvSpPr txBox="1"/>
          <p:nvPr/>
        </p:nvSpPr>
        <p:spPr>
          <a:xfrm>
            <a:off x="466479" y="1860924"/>
            <a:ext cx="8251371"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Matthew 25:14-30 ~ Parable of the Talents</a:t>
            </a:r>
          </a:p>
        </p:txBody>
      </p:sp>
      <p:sp>
        <p:nvSpPr>
          <p:cNvPr id="6" name="TextBox 5"/>
          <p:cNvSpPr txBox="1"/>
          <p:nvPr/>
        </p:nvSpPr>
        <p:spPr>
          <a:xfrm>
            <a:off x="696593" y="2383438"/>
            <a:ext cx="8028514" cy="584775"/>
          </a:xfrm>
          <a:prstGeom prst="rect">
            <a:avLst/>
          </a:prstGeom>
          <a:noFill/>
        </p:spPr>
        <p:txBody>
          <a:bodyPr wrap="square" rtlCol="0">
            <a:spAutoFit/>
          </a:bodyPr>
          <a:lstStyle/>
          <a:p>
            <a:pPr marL="284163" indent="-284163">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One talent = 60 minas</a:t>
            </a:r>
          </a:p>
        </p:txBody>
      </p:sp>
    </p:spTree>
    <p:extLst>
      <p:ext uri="{BB962C8B-B14F-4D97-AF65-F5344CB8AC3E}">
        <p14:creationId xmlns:p14="http://schemas.microsoft.com/office/powerpoint/2010/main" val="264025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4"/>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Tree>
    <p:extLst>
      <p:ext uri="{BB962C8B-B14F-4D97-AF65-F5344CB8AC3E}">
        <p14:creationId xmlns:p14="http://schemas.microsoft.com/office/powerpoint/2010/main" val="34388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3" name="TextBox 2"/>
          <p:cNvSpPr txBox="1"/>
          <p:nvPr/>
        </p:nvSpPr>
        <p:spPr>
          <a:xfrm>
            <a:off x="457200" y="841834"/>
            <a:ext cx="8251371" cy="452431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Prov. 616-19 ~ </a:t>
            </a:r>
            <a:r>
              <a:rPr lang="en-US" sz="3200" b="1" baseline="30000" dirty="0">
                <a:solidFill>
                  <a:schemeClr val="bg1"/>
                </a:solidFill>
                <a:effectLst>
                  <a:outerShdw blurRad="38100" dist="38100" dir="2700000" algn="tl">
                    <a:srgbClr val="000000">
                      <a:alpha val="43137"/>
                    </a:srgbClr>
                  </a:outerShdw>
                </a:effectLst>
                <a:latin typeface="Abadi MT Condensed" panose="020B0506030101010103" pitchFamily="34" charset="0"/>
              </a:rPr>
              <a:t>16</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These six things the Lord hates,</a:t>
            </a:r>
          </a:p>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Yes, seven are an abomination to Him: </a:t>
            </a:r>
          </a:p>
          <a:p>
            <a:r>
              <a:rPr lang="en-US" sz="3200" b="1" baseline="30000" dirty="0">
                <a:solidFill>
                  <a:schemeClr val="bg1"/>
                </a:solidFill>
                <a:effectLst>
                  <a:outerShdw blurRad="38100" dist="38100" dir="2700000" algn="tl">
                    <a:srgbClr val="000000">
                      <a:alpha val="43137"/>
                    </a:srgbClr>
                  </a:outerShdw>
                </a:effectLst>
                <a:latin typeface="Abadi MT Condensed" panose="020B0506030101010103" pitchFamily="34" charset="0"/>
              </a:rPr>
              <a:t>17</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A proud look,</a:t>
            </a:r>
          </a:p>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A lying tongue,</a:t>
            </a:r>
          </a:p>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Hands that shed innocent blood,</a:t>
            </a:r>
          </a:p>
          <a:p>
            <a:r>
              <a:rPr lang="en-US" sz="3200" b="1" baseline="30000" dirty="0">
                <a:solidFill>
                  <a:schemeClr val="bg1"/>
                </a:solidFill>
                <a:effectLst>
                  <a:outerShdw blurRad="38100" dist="38100" dir="2700000" algn="tl">
                    <a:srgbClr val="000000">
                      <a:alpha val="43137"/>
                    </a:srgbClr>
                  </a:outerShdw>
                </a:effectLst>
                <a:latin typeface="Abadi MT Condensed" panose="020B0506030101010103" pitchFamily="34" charset="0"/>
              </a:rPr>
              <a:t>18</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A heart that devises wicked plans,</a:t>
            </a:r>
          </a:p>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Feet that are swift in running to evil, </a:t>
            </a:r>
          </a:p>
          <a:p>
            <a:r>
              <a:rPr lang="en-US" sz="3200" b="1" baseline="30000" dirty="0">
                <a:solidFill>
                  <a:schemeClr val="bg1"/>
                </a:solidFill>
                <a:effectLst>
                  <a:outerShdw blurRad="38100" dist="38100" dir="2700000" algn="tl">
                    <a:srgbClr val="000000">
                      <a:alpha val="43137"/>
                    </a:srgbClr>
                  </a:outerShdw>
                </a:effectLst>
                <a:latin typeface="Abadi MT Condensed" panose="020B0506030101010103" pitchFamily="34" charset="0"/>
              </a:rPr>
              <a:t>19</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A false witness who speaks lies,</a:t>
            </a:r>
          </a:p>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And one who sows discord among brethren.</a:t>
            </a:r>
          </a:p>
        </p:txBody>
      </p:sp>
    </p:spTree>
    <p:extLst>
      <p:ext uri="{BB962C8B-B14F-4D97-AF65-F5344CB8AC3E}">
        <p14:creationId xmlns:p14="http://schemas.microsoft.com/office/powerpoint/2010/main" val="422749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3" name="TextBox 2"/>
          <p:cNvSpPr txBox="1"/>
          <p:nvPr/>
        </p:nvSpPr>
        <p:spPr>
          <a:xfrm>
            <a:off x="457200" y="841834"/>
            <a:ext cx="8251371" cy="1569660"/>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Prov. 20:19 ~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He who goes about as a talebearer reveals secrets; therefore do not associate with one who flatters with his lips.</a:t>
            </a:r>
          </a:p>
        </p:txBody>
      </p:sp>
      <p:sp>
        <p:nvSpPr>
          <p:cNvPr id="4" name="TextBox 3"/>
          <p:cNvSpPr txBox="1"/>
          <p:nvPr/>
        </p:nvSpPr>
        <p:spPr>
          <a:xfrm>
            <a:off x="687314" y="2330713"/>
            <a:ext cx="8028514" cy="1077218"/>
          </a:xfrm>
          <a:prstGeom prst="rect">
            <a:avLst/>
          </a:prstGeom>
          <a:noFill/>
        </p:spPr>
        <p:txBody>
          <a:bodyPr wrap="square" rtlCol="0">
            <a:spAutoFit/>
          </a:bodyPr>
          <a:lstStyle/>
          <a:p>
            <a:pPr marL="284163" indent="-284163">
              <a:buFont typeface="Arial" panose="020B0604020202020204" pitchFamily="34" charset="0"/>
              <a:buChar char="•"/>
            </a:pPr>
            <a:r>
              <a:rPr lang="en-US" sz="3200" b="1" dirty="0">
                <a:solidFill>
                  <a:schemeClr val="bg1"/>
                </a:solidFill>
                <a:latin typeface="Abadi MT Condensed" panose="020B0506030101010103" pitchFamily="34" charset="0"/>
              </a:rPr>
              <a:t> NIV ~ </a:t>
            </a:r>
            <a:r>
              <a:rPr lang="en-US" sz="3200" b="1" dirty="0">
                <a:solidFill>
                  <a:srgbClr val="FFFF00"/>
                </a:solidFill>
                <a:latin typeface="Abadi MT Condensed" panose="020B0506030101010103" pitchFamily="34" charset="0"/>
              </a:rPr>
              <a:t>A gossip betrays a confidence; so avoid a man who talks too much.</a:t>
            </a:r>
          </a:p>
        </p:txBody>
      </p:sp>
      <p:sp>
        <p:nvSpPr>
          <p:cNvPr id="6" name="TextBox 5"/>
          <p:cNvSpPr txBox="1"/>
          <p:nvPr/>
        </p:nvSpPr>
        <p:spPr>
          <a:xfrm>
            <a:off x="696593" y="3291744"/>
            <a:ext cx="8028514" cy="1077218"/>
          </a:xfrm>
          <a:prstGeom prst="rect">
            <a:avLst/>
          </a:prstGeom>
          <a:noFill/>
        </p:spPr>
        <p:txBody>
          <a:bodyPr wrap="square" rtlCol="0">
            <a:spAutoFit/>
          </a:bodyPr>
          <a:lstStyle/>
          <a:p>
            <a:pPr marL="284163" indent="-284163">
              <a:buFont typeface="Arial" panose="020B0604020202020204" pitchFamily="34" charset="0"/>
              <a:buChar char="•"/>
            </a:pPr>
            <a:r>
              <a:rPr lang="en-US" sz="3200" b="1" dirty="0">
                <a:solidFill>
                  <a:schemeClr val="bg1"/>
                </a:solidFill>
                <a:latin typeface="Abadi MT Condensed" panose="020B0506030101010103" pitchFamily="34" charset="0"/>
              </a:rPr>
              <a:t> Living Bible ~ </a:t>
            </a:r>
            <a:r>
              <a:rPr lang="en-US" sz="3200" b="1" dirty="0">
                <a:solidFill>
                  <a:srgbClr val="FFFF00"/>
                </a:solidFill>
                <a:latin typeface="Abadi MT Condensed" panose="020B0506030101010103" pitchFamily="34" charset="0"/>
              </a:rPr>
              <a:t>Don’t tell your secrets to a gossip unless you want them broadcast to the world.</a:t>
            </a:r>
          </a:p>
        </p:txBody>
      </p:sp>
      <p:sp>
        <p:nvSpPr>
          <p:cNvPr id="7" name="TextBox 6"/>
          <p:cNvSpPr txBox="1"/>
          <p:nvPr/>
        </p:nvSpPr>
        <p:spPr>
          <a:xfrm>
            <a:off x="696585" y="4289608"/>
            <a:ext cx="8028514" cy="1077218"/>
          </a:xfrm>
          <a:prstGeom prst="rect">
            <a:avLst/>
          </a:prstGeom>
          <a:noFill/>
        </p:spPr>
        <p:txBody>
          <a:bodyPr wrap="square" rtlCol="0">
            <a:spAutoFit/>
          </a:bodyPr>
          <a:lstStyle/>
          <a:p>
            <a:pPr marL="284163" indent="-284163">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Message ~ Gossips can’t keep secrets, so never confide in blabbermouths.</a:t>
            </a:r>
          </a:p>
        </p:txBody>
      </p:sp>
    </p:spTree>
    <p:extLst>
      <p:ext uri="{BB962C8B-B14F-4D97-AF65-F5344CB8AC3E}">
        <p14:creationId xmlns:p14="http://schemas.microsoft.com/office/powerpoint/2010/main" val="310002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3" presetClass="emph" presetSubtype="2" fill="hold" grpId="1" nodeType="withEffect">
                                  <p:stCondLst>
                                    <p:cond delay="0"/>
                                  </p:stCondLst>
                                  <p:childTnLst>
                                    <p:animClr clrSpc="rgb" dir="cw">
                                      <p:cBhvr override="childStyle">
                                        <p:cTn id="26"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6" grpId="0"/>
      <p:bldP spid="6" grpId="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Tree>
    <p:extLst>
      <p:ext uri="{BB962C8B-B14F-4D97-AF65-F5344CB8AC3E}">
        <p14:creationId xmlns:p14="http://schemas.microsoft.com/office/powerpoint/2010/main" val="81591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3" name="TextBox 2"/>
          <p:cNvSpPr txBox="1"/>
          <p:nvPr/>
        </p:nvSpPr>
        <p:spPr>
          <a:xfrm>
            <a:off x="457200" y="841834"/>
            <a:ext cx="8251371" cy="501675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Melody Green ~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“Much gossip and slander goes on under the guise of ‘getting counseling.’  There is nothing wrong with counseling if you are indeed talking to a counselor.  A counselor is someone who is mature in the Lord, exhorts you to godliness and reconciliation, points out your sin in the situation, will not repeat the matter or be stumbled by it, and is seeking God's will first and foremost – not yours.  (A person like this is usually in a leadership position in a church or fellowship.)</a:t>
            </a:r>
          </a:p>
        </p:txBody>
      </p:sp>
    </p:spTree>
    <p:extLst>
      <p:ext uri="{BB962C8B-B14F-4D97-AF65-F5344CB8AC3E}">
        <p14:creationId xmlns:p14="http://schemas.microsoft.com/office/powerpoint/2010/main" val="92405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3" name="TextBox 2"/>
          <p:cNvSpPr txBox="1"/>
          <p:nvPr/>
        </p:nvSpPr>
        <p:spPr>
          <a:xfrm>
            <a:off x="457200" y="841834"/>
            <a:ext cx="8251371" cy="304698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Melody Green ~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I'm afraid this leaves out 95% of the people we usually run to with the latest problem.  If we need counseling, we should get it.  But most of the time when we share with someone, we are not really seeking a solution.  We just want a sympathetic ear to agree with our point of view.”</a:t>
            </a:r>
          </a:p>
        </p:txBody>
      </p:sp>
      <p:sp>
        <p:nvSpPr>
          <p:cNvPr id="4" name="TextBox 3"/>
          <p:cNvSpPr txBox="1"/>
          <p:nvPr/>
        </p:nvSpPr>
        <p:spPr>
          <a:xfrm>
            <a:off x="457201" y="3801604"/>
            <a:ext cx="8251371" cy="107721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Prov. 17 4 ~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An evildoer give heed to false lips; a liar listens eagerly to a spiteful tongue.</a:t>
            </a:r>
          </a:p>
        </p:txBody>
      </p:sp>
    </p:spTree>
    <p:extLst>
      <p:ext uri="{BB962C8B-B14F-4D97-AF65-F5344CB8AC3E}">
        <p14:creationId xmlns:p14="http://schemas.microsoft.com/office/powerpoint/2010/main" val="325431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 presetClass="emph" presetSubtype="2" fill="hold" grpId="0" nodeType="withEffect">
                                  <p:stCondLst>
                                    <p:cond delay="0"/>
                                  </p:stCondLst>
                                  <p:childTnLst>
                                    <p:animClr clrSpc="rgb" dir="cw">
                                      <p:cBhvr override="childStyle">
                                        <p:cTn id="9"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Tree>
    <p:extLst>
      <p:ext uri="{BB962C8B-B14F-4D97-AF65-F5344CB8AC3E}">
        <p14:creationId xmlns:p14="http://schemas.microsoft.com/office/powerpoint/2010/main" val="313866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148" y="953106"/>
            <a:ext cx="2553492" cy="2403686"/>
          </a:xfrm>
          <a:prstGeom prst="rect">
            <a:avLst/>
          </a:prstGeom>
        </p:spPr>
      </p:pic>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pic>
        <p:nvPicPr>
          <p:cNvPr id="2050"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9310" t="4843" r="72863" b="55704"/>
          <a:stretch/>
        </p:blipFill>
        <p:spPr bwMode="auto">
          <a:xfrm>
            <a:off x="507234" y="2473887"/>
            <a:ext cx="1386820" cy="32738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9310" t="4843" r="72863" b="55704"/>
          <a:stretch/>
        </p:blipFill>
        <p:spPr bwMode="auto">
          <a:xfrm flipH="1">
            <a:off x="7261859" y="2510228"/>
            <a:ext cx="1386820" cy="32738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542263" y="2364460"/>
            <a:ext cx="1301141" cy="866559"/>
          </a:xfrm>
          <a:prstGeom prst="rect">
            <a:avLst/>
          </a:prstGeom>
        </p:spPr>
      </p:pic>
      <p:pic>
        <p:nvPicPr>
          <p:cNvPr id="17" name="Picture 1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545193" y="2938891"/>
            <a:ext cx="1301141" cy="866559"/>
          </a:xfrm>
          <a:prstGeom prst="rect">
            <a:avLst/>
          </a:prstGeom>
        </p:spPr>
      </p:pic>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86821" y="2786493"/>
            <a:ext cx="1301141" cy="866559"/>
          </a:xfrm>
          <a:prstGeom prst="rect">
            <a:avLst/>
          </a:prstGeom>
        </p:spPr>
      </p:pic>
      <p:pic>
        <p:nvPicPr>
          <p:cNvPr id="20" name="Picture 19"/>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477675" y="3431262"/>
            <a:ext cx="1301141" cy="866559"/>
          </a:xfrm>
          <a:prstGeom prst="rect">
            <a:avLst/>
          </a:prstGeom>
        </p:spPr>
      </p:pic>
      <p:sp>
        <p:nvSpPr>
          <p:cNvPr id="16" name="TextBox 15"/>
          <p:cNvSpPr txBox="1"/>
          <p:nvPr/>
        </p:nvSpPr>
        <p:spPr>
          <a:xfrm>
            <a:off x="7122821" y="1791641"/>
            <a:ext cx="16002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$10,000</a:t>
            </a:r>
          </a:p>
        </p:txBody>
      </p:sp>
      <p:sp>
        <p:nvSpPr>
          <p:cNvPr id="22" name="TextBox 21"/>
          <p:cNvSpPr txBox="1"/>
          <p:nvPr/>
        </p:nvSpPr>
        <p:spPr>
          <a:xfrm>
            <a:off x="414545" y="1796434"/>
            <a:ext cx="160020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$15,000</a:t>
            </a:r>
          </a:p>
        </p:txBody>
      </p:sp>
      <p:pic>
        <p:nvPicPr>
          <p:cNvPr id="23" name="Picture 22"/>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3045084" y="2121754"/>
            <a:ext cx="1301141" cy="866559"/>
          </a:xfrm>
          <a:prstGeom prst="rect">
            <a:avLst/>
          </a:prstGeom>
        </p:spPr>
      </p:pic>
      <p:sp>
        <p:nvSpPr>
          <p:cNvPr id="24" name="TextBox 23"/>
          <p:cNvSpPr txBox="1"/>
          <p:nvPr/>
        </p:nvSpPr>
        <p:spPr>
          <a:xfrm>
            <a:off x="415446" y="1813568"/>
            <a:ext cx="160020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$10,000</a:t>
            </a:r>
          </a:p>
        </p:txBody>
      </p:sp>
      <p:pic>
        <p:nvPicPr>
          <p:cNvPr id="18" name="Picture 17"/>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1556254" y="3430230"/>
            <a:ext cx="1301141" cy="866559"/>
          </a:xfrm>
          <a:prstGeom prst="rect">
            <a:avLst/>
          </a:prstGeom>
        </p:spPr>
      </p:pic>
    </p:spTree>
    <p:extLst>
      <p:ext uri="{BB962C8B-B14F-4D97-AF65-F5344CB8AC3E}">
        <p14:creationId xmlns:p14="http://schemas.microsoft.com/office/powerpoint/2010/main" val="55370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2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4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1400"/>
                            </p:stCondLst>
                            <p:childTnLst>
                              <p:par>
                                <p:cTn id="32" presetID="64" presetClass="path" presetSubtype="0" fill="hold" nodeType="afterEffect">
                                  <p:stCondLst>
                                    <p:cond delay="0"/>
                                  </p:stCondLst>
                                  <p:childTnLst>
                                    <p:animMotion origin="layout" path="M 5.55556E-7 4.07407E-6 L 0.16285 -0.19097 " pathEditMode="relative" rAng="0" ptsTypes="AA">
                                      <p:cBhvr>
                                        <p:cTn id="33" dur="1000" fill="hold"/>
                                        <p:tgtEl>
                                          <p:spTgt spid="18"/>
                                        </p:tgtEl>
                                        <p:attrNameLst>
                                          <p:attrName>ppt_x</p:attrName>
                                          <p:attrName>ppt_y</p:attrName>
                                        </p:attrNameLst>
                                      </p:cBhvr>
                                      <p:rCtr x="8073" y="-9491"/>
                                    </p:animMotion>
                                  </p:childTnLst>
                                </p:cTn>
                              </p:par>
                              <p:par>
                                <p:cTn id="34" presetID="63" presetClass="path" presetSubtype="0" fill="hold" nodeType="withEffect">
                                  <p:stCondLst>
                                    <p:cond delay="0"/>
                                  </p:stCondLst>
                                  <p:childTnLst>
                                    <p:animMotion origin="layout" path="M -4.16667E-6 3.33333E-6 L 0.15487 -0.2125 " pathEditMode="relative" rAng="0" ptsTypes="AA">
                                      <p:cBhvr>
                                        <p:cTn id="35" dur="1000" fill="hold"/>
                                        <p:tgtEl>
                                          <p:spTgt spid="17"/>
                                        </p:tgtEl>
                                        <p:attrNameLst>
                                          <p:attrName>ppt_x</p:attrName>
                                          <p:attrName>ppt_y</p:attrName>
                                        </p:attrNameLst>
                                      </p:cBhvr>
                                      <p:rCtr x="7743" y="-10625"/>
                                    </p:animMotion>
                                  </p:childTnLst>
                                </p:cTn>
                              </p:par>
                              <p:par>
                                <p:cTn id="36" presetID="63" presetClass="path" presetSubtype="0" fill="hold" nodeType="withEffect">
                                  <p:stCondLst>
                                    <p:cond delay="0"/>
                                  </p:stCondLst>
                                  <p:childTnLst>
                                    <p:animMotion origin="layout" path="M 3.05556E-6 -3.7037E-7 L 0.14444 -0.20417 " pathEditMode="relative" rAng="0" ptsTypes="AA">
                                      <p:cBhvr>
                                        <p:cTn id="37" dur="1000" fill="hold"/>
                                        <p:tgtEl>
                                          <p:spTgt spid="15"/>
                                        </p:tgtEl>
                                        <p:attrNameLst>
                                          <p:attrName>ppt_x</p:attrName>
                                          <p:attrName>ppt_y</p:attrName>
                                        </p:attrNameLst>
                                      </p:cBhvr>
                                      <p:rCtr x="7222" y="-10208"/>
                                    </p:animMotion>
                                  </p:childTnLst>
                                </p:cTn>
                              </p:par>
                            </p:childTnLst>
                          </p:cTn>
                        </p:par>
                        <p:par>
                          <p:cTn id="38" fill="hold">
                            <p:stCondLst>
                              <p:cond delay="2400"/>
                            </p:stCondLst>
                            <p:childTnLst>
                              <p:par>
                                <p:cTn id="39" presetID="10" presetClass="entr" presetSubtype="0"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2900"/>
                            </p:stCondLst>
                            <p:childTnLst>
                              <p:par>
                                <p:cTn id="43" presetID="10" presetClass="exit" presetSubtype="0" fill="hold" nodeType="afterEffect">
                                  <p:stCondLst>
                                    <p:cond delay="0"/>
                                  </p:stCondLst>
                                  <p:childTnLst>
                                    <p:animEffect transition="out" filter="fad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nodeType="withEffect">
                                  <p:stCondLst>
                                    <p:cond delay="40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par>
                          <p:cTn id="58" fill="hold">
                            <p:stCondLst>
                              <p:cond delay="1400"/>
                            </p:stCondLst>
                            <p:childTnLst>
                              <p:par>
                                <p:cTn id="59" presetID="35" presetClass="path" presetSubtype="0" accel="50000" decel="50000" fill="hold" nodeType="afterEffect">
                                  <p:stCondLst>
                                    <p:cond delay="0"/>
                                  </p:stCondLst>
                                  <p:childTnLst>
                                    <p:animMotion origin="layout" path="M -3.88889E-6 4.07407E-6 L -0.17448 -0.25649 " pathEditMode="relative" rAng="0" ptsTypes="AA">
                                      <p:cBhvr>
                                        <p:cTn id="60" dur="1000" fill="hold"/>
                                        <p:tgtEl>
                                          <p:spTgt spid="20"/>
                                        </p:tgtEl>
                                        <p:attrNameLst>
                                          <p:attrName>ppt_x</p:attrName>
                                          <p:attrName>ppt_y</p:attrName>
                                        </p:attrNameLst>
                                      </p:cBhvr>
                                      <p:rCtr x="-8733" y="-12824"/>
                                    </p:animMotion>
                                  </p:childTnLst>
                                </p:cTn>
                              </p:par>
                              <p:par>
                                <p:cTn id="61" presetID="35" presetClass="path" presetSubtype="0" accel="50000" decel="50000" fill="hold" nodeType="withEffect">
                                  <p:stCondLst>
                                    <p:cond delay="0"/>
                                  </p:stCondLst>
                                  <p:childTnLst>
                                    <p:animMotion origin="layout" path="M 1.94444E-6 -4.44444E-6 L -0.16215 -0.23541 " pathEditMode="relative" rAng="0" ptsTypes="AA">
                                      <p:cBhvr>
                                        <p:cTn id="62" dur="1000" fill="hold"/>
                                        <p:tgtEl>
                                          <p:spTgt spid="19"/>
                                        </p:tgtEl>
                                        <p:attrNameLst>
                                          <p:attrName>ppt_x</p:attrName>
                                          <p:attrName>ppt_y</p:attrName>
                                        </p:attrNameLst>
                                      </p:cBhvr>
                                      <p:rCtr x="-8108" y="-11782"/>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fill="hold" nodeType="clickEffect">
                                  <p:stCondLst>
                                    <p:cond delay="0"/>
                                  </p:stCondLst>
                                  <p:childTnLst>
                                    <p:animMotion origin="layout" path="M 3.33333E-6 -3.7037E-6 L -0.16319 0.16018 " pathEditMode="relative" rAng="0" ptsTypes="AA">
                                      <p:cBhvr>
                                        <p:cTn id="66" dur="1000" fill="hold"/>
                                        <p:tgtEl>
                                          <p:spTgt spid="23"/>
                                        </p:tgtEl>
                                        <p:attrNameLst>
                                          <p:attrName>ppt_x</p:attrName>
                                          <p:attrName>ppt_y</p:attrName>
                                        </p:attrNameLst>
                                      </p:cBhvr>
                                      <p:rCtr x="-8056" y="9583"/>
                                    </p:animMotion>
                                  </p:childTnLst>
                                </p:cTn>
                              </p:par>
                            </p:childTnLst>
                          </p:cTn>
                        </p:par>
                        <p:par>
                          <p:cTn id="67" fill="hold">
                            <p:stCondLst>
                              <p:cond delay="1000"/>
                            </p:stCondLst>
                            <p:childTnLst>
                              <p:par>
                                <p:cTn id="68" presetID="10" presetClass="exit" presetSubtype="0" fill="hold" grpId="1" nodeType="afterEffect">
                                  <p:stCondLst>
                                    <p:cond delay="0"/>
                                  </p:stCondLst>
                                  <p:childTnLst>
                                    <p:animEffect transition="out" filter="fade">
                                      <p:cBhvr>
                                        <p:cTn id="69" dur="500"/>
                                        <p:tgtEl>
                                          <p:spTgt spid="22"/>
                                        </p:tgtEl>
                                      </p:cBhvr>
                                    </p:animEffect>
                                    <p:set>
                                      <p:cBhvr>
                                        <p:cTn id="70" dur="1" fill="hold">
                                          <p:stCondLst>
                                            <p:cond delay="499"/>
                                          </p:stCondLst>
                                        </p:cTn>
                                        <p:tgtEl>
                                          <p:spTgt spid="22"/>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2" grpId="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3" name="TextBox 2"/>
          <p:cNvSpPr txBox="1"/>
          <p:nvPr/>
        </p:nvSpPr>
        <p:spPr>
          <a:xfrm>
            <a:off x="457200" y="841834"/>
            <a:ext cx="8251371"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face to face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i="1" dirty="0">
                <a:solidFill>
                  <a:srgbClr val="FFFF00"/>
                </a:solidFill>
                <a:effectLst>
                  <a:outerShdw blurRad="38100" dist="38100" dir="2700000" algn="tl">
                    <a:srgbClr val="000000">
                      <a:alpha val="43137"/>
                    </a:srgbClr>
                  </a:outerShdw>
                </a:effectLst>
                <a:latin typeface="Constantia" panose="02030602050306030303" pitchFamily="18" charset="0"/>
              </a:rPr>
              <a:t>stoma pros stoma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literally, </a:t>
            </a:r>
            <a:r>
              <a:rPr lang="en-US" sz="3200" b="1" i="1" dirty="0">
                <a:solidFill>
                  <a:schemeClr val="bg1"/>
                </a:solidFill>
                <a:effectLst>
                  <a:outerShdw blurRad="38100" dist="38100" dir="2700000" algn="tl">
                    <a:srgbClr val="000000">
                      <a:alpha val="43137"/>
                    </a:srgbClr>
                  </a:outerShdw>
                </a:effectLst>
                <a:latin typeface="Abadi MT Condensed" panose="020B0506030101010103" pitchFamily="34" charset="0"/>
              </a:rPr>
              <a:t>mouth before mouth</a:t>
            </a:r>
            <a:endParaRPr lang="en-US" sz="4800" b="1" i="1" dirty="0">
              <a:solidFill>
                <a:schemeClr val="bg1"/>
              </a:solidFill>
              <a:effectLst>
                <a:outerShdw blurRad="38100" dist="38100" dir="2700000" algn="tl">
                  <a:srgbClr val="000000">
                    <a:alpha val="43137"/>
                  </a:srgbClr>
                </a:outerShdw>
              </a:effectLst>
              <a:latin typeface="Abadi MT Condensed" panose="020B0506030101010103" pitchFamily="34" charset="0"/>
            </a:endParaRPr>
          </a:p>
        </p:txBody>
      </p:sp>
    </p:spTree>
    <p:extLst>
      <p:ext uri="{BB962C8B-B14F-4D97-AF65-F5344CB8AC3E}">
        <p14:creationId xmlns:p14="http://schemas.microsoft.com/office/powerpoint/2010/main" val="161384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Tree>
    <p:extLst>
      <p:ext uri="{BB962C8B-B14F-4D97-AF65-F5344CB8AC3E}">
        <p14:creationId xmlns:p14="http://schemas.microsoft.com/office/powerpoint/2010/main" val="262248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Tree>
    <p:extLst>
      <p:ext uri="{BB962C8B-B14F-4D97-AF65-F5344CB8AC3E}">
        <p14:creationId xmlns:p14="http://schemas.microsoft.com/office/powerpoint/2010/main" val="353703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3" name="TextBox 2"/>
          <p:cNvSpPr txBox="1"/>
          <p:nvPr/>
        </p:nvSpPr>
        <p:spPr>
          <a:xfrm>
            <a:off x="457200" y="841834"/>
            <a:ext cx="8251371"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Latin name meaning “Lord”</a:t>
            </a:r>
          </a:p>
        </p:txBody>
      </p:sp>
      <p:sp>
        <p:nvSpPr>
          <p:cNvPr id="4" name="TextBox 3"/>
          <p:cNvSpPr txBox="1"/>
          <p:nvPr/>
        </p:nvSpPr>
        <p:spPr>
          <a:xfrm>
            <a:off x="687314" y="1364348"/>
            <a:ext cx="8028514" cy="584775"/>
          </a:xfrm>
          <a:prstGeom prst="rect">
            <a:avLst/>
          </a:prstGeom>
          <a:noFill/>
        </p:spPr>
        <p:txBody>
          <a:bodyPr wrap="square" rtlCol="0">
            <a:spAutoFit/>
          </a:bodyPr>
          <a:lstStyle/>
          <a:p>
            <a:pPr marL="284163" indent="-284163">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lady</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 </a:t>
            </a:r>
            <a:r>
              <a:rPr lang="en-US" sz="3200" b="1" i="1" dirty="0" err="1">
                <a:solidFill>
                  <a:srgbClr val="FFFF00"/>
                </a:solidFill>
                <a:effectLst>
                  <a:outerShdw blurRad="38100" dist="38100" dir="2700000" algn="tl">
                    <a:srgbClr val="000000">
                      <a:alpha val="43137"/>
                    </a:srgbClr>
                  </a:outerShdw>
                </a:effectLst>
                <a:latin typeface="Constantia" panose="02030602050306030303" pitchFamily="18" charset="0"/>
              </a:rPr>
              <a:t>kuria</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feminine of </a:t>
            </a:r>
            <a:r>
              <a:rPr lang="en-US" sz="3200" b="1" i="1" dirty="0" err="1">
                <a:solidFill>
                  <a:srgbClr val="FFFF00"/>
                </a:solidFill>
                <a:effectLst>
                  <a:outerShdw blurRad="38100" dist="38100" dir="2700000" algn="tl">
                    <a:srgbClr val="000000">
                      <a:alpha val="43137"/>
                    </a:srgbClr>
                  </a:outerShdw>
                </a:effectLst>
                <a:latin typeface="Constantia" panose="02030602050306030303" pitchFamily="18" charset="0"/>
              </a:rPr>
              <a:t>kurios</a:t>
            </a:r>
            <a:r>
              <a:rPr lang="en-US" sz="3200" b="1" i="1" dirty="0">
                <a:solidFill>
                  <a:srgbClr val="FFFF00"/>
                </a:solidFill>
                <a:effectLst>
                  <a:outerShdw blurRad="38100" dist="38100" dir="2700000" algn="tl">
                    <a:srgbClr val="000000">
                      <a:alpha val="43137"/>
                    </a:srgbClr>
                  </a:outerShdw>
                </a:effectLst>
                <a:latin typeface="Constantia" panose="02030602050306030303" pitchFamily="18" charset="0"/>
              </a:rPr>
              <a:t>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a:t>
            </a:r>
            <a:r>
              <a:rPr lang="en-US" sz="3200" i="1" dirty="0">
                <a:solidFill>
                  <a:schemeClr val="bg1"/>
                </a:solidFill>
                <a:effectLst>
                  <a:outerShdw blurRad="38100" dist="38100" dir="2700000" algn="tl">
                    <a:srgbClr val="000000">
                      <a:alpha val="43137"/>
                    </a:srgbClr>
                  </a:outerShdw>
                </a:effectLst>
                <a:latin typeface="Abadi MT Condensed" panose="020B0506030101010103" pitchFamily="34" charset="0"/>
              </a:rPr>
              <a:t>lord </a:t>
            </a:r>
            <a:r>
              <a:rPr lang="en-US" sz="3200" dirty="0">
                <a:solidFill>
                  <a:schemeClr val="bg1"/>
                </a:solidFill>
                <a:effectLst>
                  <a:outerShdw blurRad="38100" dist="38100" dir="2700000" algn="tl">
                    <a:srgbClr val="000000">
                      <a:alpha val="43137"/>
                    </a:srgbClr>
                  </a:outerShdw>
                </a:effectLst>
                <a:latin typeface="Abadi MT Condensed" panose="020B0506030101010103" pitchFamily="34" charset="0"/>
              </a:rPr>
              <a:t>) </a:t>
            </a:r>
          </a:p>
        </p:txBody>
      </p:sp>
    </p:spTree>
    <p:extLst>
      <p:ext uri="{BB962C8B-B14F-4D97-AF65-F5344CB8AC3E}">
        <p14:creationId xmlns:p14="http://schemas.microsoft.com/office/powerpoint/2010/main" val="30193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Tree>
    <p:extLst>
      <p:ext uri="{BB962C8B-B14F-4D97-AF65-F5344CB8AC3E}">
        <p14:creationId xmlns:p14="http://schemas.microsoft.com/office/powerpoint/2010/main" val="165351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3" name="TextBox 2"/>
          <p:cNvSpPr txBox="1"/>
          <p:nvPr/>
        </p:nvSpPr>
        <p:spPr>
          <a:xfrm>
            <a:off x="457200" y="841834"/>
            <a:ext cx="8251371"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4x John calls Gaius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beloved</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a:t>
            </a:r>
            <a:endParaRPr lang="en-US" sz="4800" b="1" dirty="0">
              <a:solidFill>
                <a:schemeClr val="bg1"/>
              </a:solidFill>
              <a:effectLst>
                <a:outerShdw blurRad="38100" dist="38100" dir="2700000" algn="tl">
                  <a:srgbClr val="000000">
                    <a:alpha val="43137"/>
                  </a:srgbClr>
                </a:outerShdw>
              </a:effectLst>
              <a:latin typeface="Abadi MT Condensed" panose="020B0506030101010103" pitchFamily="34" charset="0"/>
            </a:endParaRPr>
          </a:p>
        </p:txBody>
      </p:sp>
    </p:spTree>
    <p:extLst>
      <p:ext uri="{BB962C8B-B14F-4D97-AF65-F5344CB8AC3E}">
        <p14:creationId xmlns:p14="http://schemas.microsoft.com/office/powerpoint/2010/main" val="3550974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Tree>
    <p:extLst>
      <p:ext uri="{BB962C8B-B14F-4D97-AF65-F5344CB8AC3E}">
        <p14:creationId xmlns:p14="http://schemas.microsoft.com/office/powerpoint/2010/main" val="240880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
        <p:nvSpPr>
          <p:cNvPr id="3" name="TextBox 2"/>
          <p:cNvSpPr txBox="1"/>
          <p:nvPr/>
        </p:nvSpPr>
        <p:spPr>
          <a:xfrm>
            <a:off x="457200" y="841834"/>
            <a:ext cx="8251371" cy="107721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David Guzik ~ </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“How healthy would your body be if it reflected the health of your soul?”</a:t>
            </a:r>
          </a:p>
        </p:txBody>
      </p:sp>
    </p:spTree>
    <p:extLst>
      <p:ext uri="{BB962C8B-B14F-4D97-AF65-F5344CB8AC3E}">
        <p14:creationId xmlns:p14="http://schemas.microsoft.com/office/powerpoint/2010/main" val="31635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1:1-14</a:t>
            </a:r>
          </a:p>
        </p:txBody>
      </p:sp>
    </p:spTree>
    <p:extLst>
      <p:ext uri="{BB962C8B-B14F-4D97-AF65-F5344CB8AC3E}">
        <p14:creationId xmlns:p14="http://schemas.microsoft.com/office/powerpoint/2010/main" val="41475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3369</TotalTime>
  <Words>571</Words>
  <Application>Microsoft Office PowerPoint</Application>
  <PresentationFormat>On-screen Show (4:3)</PresentationFormat>
  <Paragraphs>52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Alliance</vt:lpstr>
      <vt:lpstr>Calibri</vt:lpstr>
      <vt:lpstr>Abadi MT Condensed</vt:lpstr>
      <vt:lpstr>Constantia</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12</cp:revision>
  <dcterms:created xsi:type="dcterms:W3CDTF">2017-04-27T16:21:05Z</dcterms:created>
  <dcterms:modified xsi:type="dcterms:W3CDTF">2017-04-30T12:53:26Z</dcterms:modified>
</cp:coreProperties>
</file>